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Proxima Nova"/>
      <p:regular r:id="rId27"/>
      <p:bold r:id="rId28"/>
      <p:italic r:id="rId29"/>
      <p:boldItalic r:id="rId30"/>
    </p:embeddedFont>
    <p:embeddedFont>
      <p:font typeface="Roboto"/>
      <p:regular r:id="rId31"/>
      <p:bold r:id="rId32"/>
      <p:italic r:id="rId33"/>
      <p:boldItalic r:id="rId34"/>
    </p:embeddedFont>
    <p:embeddedFont>
      <p:font typeface="Alfa Slab One"/>
      <p:regular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roximaNova-bold.fntdata"/><Relationship Id="rId27" Type="http://schemas.openxmlformats.org/officeDocument/2006/relationships/font" Target="fonts/ProximaNov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font" Target="fonts/ProximaNova-boldItalic.fntdata"/><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AlfaSlabOne-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7ddd9d8e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7ddd9d8e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7ddd9d8e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7ddd9d8e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685b4538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685b4538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685b4538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685b4538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47ddd9d8e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47ddd9d8e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685b4538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685b4538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685b4538b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685b4538b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685b4538b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685b4538b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7ddd9d8e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7ddd9d8e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7ddd9d8e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7ddd9d8e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4685b4538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4685b4538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7ddd9d8e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7ddd9d8e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685b4538b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685b4538b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4685b4538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4685b4538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47ddd9d8e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47ddd9d8e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4685b4538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4685b4538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4685b4538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4685b4538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7ddd9d8e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7ddd9d8e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7ddd9d8e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7ddd9d8e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7ddd9d8e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7ddd9d8e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6.png"/><Relationship Id="rId7" Type="http://schemas.openxmlformats.org/officeDocument/2006/relationships/image" Target="../media/image10.png"/><Relationship Id="rId8"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21.png"/><Relationship Id="rId5"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searchmobilecomputing.techtarget.com/definition/smartphon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webopedia.com/TERM/C/cloud_services.html" TargetMode="External"/><Relationship Id="rId4" Type="http://schemas.openxmlformats.org/officeDocument/2006/relationships/hyperlink" Target="https://www.webopedia.com/TERM/C/cloud.html" TargetMode="External"/><Relationship Id="rId5"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3"/>
          <p:cNvSpPr txBox="1"/>
          <p:nvPr/>
        </p:nvSpPr>
        <p:spPr>
          <a:xfrm>
            <a:off x="311700" y="515975"/>
            <a:ext cx="8520600" cy="151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5200">
                <a:solidFill>
                  <a:srgbClr val="000000"/>
                </a:solidFill>
              </a:rPr>
              <a:t>Cyber Defense Organization</a:t>
            </a:r>
            <a:endParaRPr sz="5200">
              <a:solidFill>
                <a:srgbClr val="000000"/>
              </a:solidFill>
            </a:endParaRPr>
          </a:p>
        </p:txBody>
      </p:sp>
      <p:sp>
        <p:nvSpPr>
          <p:cNvPr id="57" name="Google Shape;57;p13"/>
          <p:cNvSpPr txBox="1"/>
          <p:nvPr/>
        </p:nvSpPr>
        <p:spPr>
          <a:xfrm>
            <a:off x="311700" y="1982275"/>
            <a:ext cx="85206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595959"/>
                </a:solidFill>
              </a:rPr>
              <a:t>Fall 2018 - Intro to Cloud Security</a:t>
            </a:r>
            <a:endParaRPr sz="2800">
              <a:solidFill>
                <a:srgbClr val="595959"/>
              </a:solidFill>
            </a:endParaRPr>
          </a:p>
        </p:txBody>
      </p:sp>
      <p:pic>
        <p:nvPicPr>
          <p:cNvPr id="58" name="Google Shape;58;p13"/>
          <p:cNvPicPr preferRelativeResize="0"/>
          <p:nvPr/>
        </p:nvPicPr>
        <p:blipFill>
          <a:blip r:embed="rId3">
            <a:alphaModFix/>
          </a:blip>
          <a:stretch>
            <a:fillRect/>
          </a:stretch>
        </p:blipFill>
        <p:spPr>
          <a:xfrm>
            <a:off x="3497450" y="2658375"/>
            <a:ext cx="2149101" cy="21491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types of Services</a:t>
            </a:r>
            <a:endParaRPr/>
          </a:p>
        </p:txBody>
      </p:sp>
      <p:sp>
        <p:nvSpPr>
          <p:cNvPr id="117" name="Google Shape;117;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CaaS - Communication as a Service</a:t>
            </a:r>
            <a:endParaRPr>
              <a:solidFill>
                <a:srgbClr val="000000"/>
              </a:solidFill>
            </a:endParaRPr>
          </a:p>
          <a:p>
            <a:pPr indent="0" lvl="0" marL="0" rtl="0" algn="l">
              <a:spcBef>
                <a:spcPts val="1600"/>
              </a:spcBef>
              <a:spcAft>
                <a:spcPts val="0"/>
              </a:spcAft>
              <a:buNone/>
            </a:pPr>
            <a:r>
              <a:rPr lang="en">
                <a:solidFill>
                  <a:srgbClr val="000000"/>
                </a:solidFill>
              </a:rPr>
              <a:t>DaaS - Data as a service</a:t>
            </a:r>
            <a:endParaRPr>
              <a:solidFill>
                <a:srgbClr val="000000"/>
              </a:solidFill>
            </a:endParaRPr>
          </a:p>
          <a:p>
            <a:pPr indent="0" lvl="0" marL="0" rtl="0" algn="l">
              <a:spcBef>
                <a:spcPts val="1600"/>
              </a:spcBef>
              <a:spcAft>
                <a:spcPts val="0"/>
              </a:spcAft>
              <a:buNone/>
            </a:pPr>
            <a:r>
              <a:rPr lang="en">
                <a:solidFill>
                  <a:srgbClr val="000000"/>
                </a:solidFill>
              </a:rPr>
              <a:t>XaaS - Anything as a service</a:t>
            </a:r>
            <a:endParaRPr>
              <a:solidFill>
                <a:srgbClr val="000000"/>
              </a:solidFill>
            </a:endParaRPr>
          </a:p>
          <a:p>
            <a:pPr indent="0" lvl="0" marL="0" rtl="0" algn="l">
              <a:spcBef>
                <a:spcPts val="1600"/>
              </a:spcBef>
              <a:spcAft>
                <a:spcPts val="1600"/>
              </a:spcAft>
              <a:buNone/>
            </a:pPr>
            <a:r>
              <a:t/>
            </a:r>
            <a:endParaRPr/>
          </a:p>
        </p:txBody>
      </p:sp>
      <p:pic>
        <p:nvPicPr>
          <p:cNvPr id="118" name="Google Shape;118;p22"/>
          <p:cNvPicPr preferRelativeResize="0"/>
          <p:nvPr/>
        </p:nvPicPr>
        <p:blipFill>
          <a:blip r:embed="rId3">
            <a:alphaModFix/>
          </a:blip>
          <a:stretch>
            <a:fillRect/>
          </a:stretch>
        </p:blipFill>
        <p:spPr>
          <a:xfrm>
            <a:off x="4571988" y="1152463"/>
            <a:ext cx="3838575" cy="3838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Cloud Providers</a:t>
            </a:r>
            <a:endParaRPr/>
          </a:p>
        </p:txBody>
      </p:sp>
      <p:sp>
        <p:nvSpPr>
          <p:cNvPr id="124" name="Google Shape;124;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5" name="Google Shape;125;p23"/>
          <p:cNvPicPr preferRelativeResize="0"/>
          <p:nvPr/>
        </p:nvPicPr>
        <p:blipFill>
          <a:blip r:embed="rId3">
            <a:alphaModFix/>
          </a:blip>
          <a:stretch>
            <a:fillRect/>
          </a:stretch>
        </p:blipFill>
        <p:spPr>
          <a:xfrm>
            <a:off x="483475" y="1417326"/>
            <a:ext cx="2263151" cy="1044525"/>
          </a:xfrm>
          <a:prstGeom prst="rect">
            <a:avLst/>
          </a:prstGeom>
          <a:noFill/>
          <a:ln>
            <a:noFill/>
          </a:ln>
        </p:spPr>
      </p:pic>
      <p:pic>
        <p:nvPicPr>
          <p:cNvPr id="126" name="Google Shape;126;p23"/>
          <p:cNvPicPr preferRelativeResize="0"/>
          <p:nvPr/>
        </p:nvPicPr>
        <p:blipFill>
          <a:blip r:embed="rId4">
            <a:alphaModFix/>
          </a:blip>
          <a:stretch>
            <a:fillRect/>
          </a:stretch>
        </p:blipFill>
        <p:spPr>
          <a:xfrm>
            <a:off x="2901888" y="1253788"/>
            <a:ext cx="2657475" cy="1371600"/>
          </a:xfrm>
          <a:prstGeom prst="rect">
            <a:avLst/>
          </a:prstGeom>
          <a:noFill/>
          <a:ln>
            <a:noFill/>
          </a:ln>
        </p:spPr>
      </p:pic>
      <p:pic>
        <p:nvPicPr>
          <p:cNvPr id="127" name="Google Shape;127;p23"/>
          <p:cNvPicPr preferRelativeResize="0"/>
          <p:nvPr/>
        </p:nvPicPr>
        <p:blipFill>
          <a:blip r:embed="rId5">
            <a:alphaModFix/>
          </a:blip>
          <a:stretch>
            <a:fillRect/>
          </a:stretch>
        </p:blipFill>
        <p:spPr>
          <a:xfrm>
            <a:off x="6053375" y="1126475"/>
            <a:ext cx="2505425" cy="1626250"/>
          </a:xfrm>
          <a:prstGeom prst="rect">
            <a:avLst/>
          </a:prstGeom>
          <a:noFill/>
          <a:ln>
            <a:noFill/>
          </a:ln>
        </p:spPr>
      </p:pic>
      <p:pic>
        <p:nvPicPr>
          <p:cNvPr id="128" name="Google Shape;128;p23"/>
          <p:cNvPicPr preferRelativeResize="0"/>
          <p:nvPr/>
        </p:nvPicPr>
        <p:blipFill>
          <a:blip r:embed="rId6">
            <a:alphaModFix/>
          </a:blip>
          <a:stretch>
            <a:fillRect/>
          </a:stretch>
        </p:blipFill>
        <p:spPr>
          <a:xfrm>
            <a:off x="395363" y="2804025"/>
            <a:ext cx="2439374" cy="1626250"/>
          </a:xfrm>
          <a:prstGeom prst="rect">
            <a:avLst/>
          </a:prstGeom>
          <a:noFill/>
          <a:ln>
            <a:noFill/>
          </a:ln>
        </p:spPr>
      </p:pic>
      <p:pic>
        <p:nvPicPr>
          <p:cNvPr id="129" name="Google Shape;129;p23"/>
          <p:cNvPicPr preferRelativeResize="0"/>
          <p:nvPr/>
        </p:nvPicPr>
        <p:blipFill>
          <a:blip r:embed="rId7">
            <a:alphaModFix/>
          </a:blip>
          <a:stretch>
            <a:fillRect/>
          </a:stretch>
        </p:blipFill>
        <p:spPr>
          <a:xfrm>
            <a:off x="2901900" y="2861475"/>
            <a:ext cx="2898650" cy="1505800"/>
          </a:xfrm>
          <a:prstGeom prst="rect">
            <a:avLst/>
          </a:prstGeom>
          <a:noFill/>
          <a:ln>
            <a:noFill/>
          </a:ln>
        </p:spPr>
      </p:pic>
      <p:pic>
        <p:nvPicPr>
          <p:cNvPr id="130" name="Google Shape;130;p23"/>
          <p:cNvPicPr preferRelativeResize="0"/>
          <p:nvPr/>
        </p:nvPicPr>
        <p:blipFill>
          <a:blip r:embed="rId8">
            <a:alphaModFix/>
          </a:blip>
          <a:stretch>
            <a:fillRect/>
          </a:stretch>
        </p:blipFill>
        <p:spPr>
          <a:xfrm>
            <a:off x="5645617" y="2861467"/>
            <a:ext cx="2810307" cy="1626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4"/>
          <p:cNvSpPr txBox="1"/>
          <p:nvPr/>
        </p:nvSpPr>
        <p:spPr>
          <a:xfrm>
            <a:off x="326050" y="514250"/>
            <a:ext cx="6244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3"/>
                </a:solidFill>
                <a:latin typeface="Alfa Slab One"/>
                <a:ea typeface="Alfa Slab One"/>
                <a:cs typeface="Alfa Slab One"/>
                <a:sym typeface="Alfa Slab One"/>
              </a:rPr>
              <a:t>Who uses the Cloud?</a:t>
            </a:r>
            <a:endParaRPr sz="3000">
              <a:solidFill>
                <a:schemeClr val="accent3"/>
              </a:solidFill>
              <a:latin typeface="Alfa Slab One"/>
              <a:ea typeface="Alfa Slab One"/>
              <a:cs typeface="Alfa Slab One"/>
              <a:sym typeface="Alfa Slab One"/>
            </a:endParaRPr>
          </a:p>
        </p:txBody>
      </p:sp>
      <p:pic>
        <p:nvPicPr>
          <p:cNvPr id="136" name="Google Shape;136;p24"/>
          <p:cNvPicPr preferRelativeResize="0"/>
          <p:nvPr/>
        </p:nvPicPr>
        <p:blipFill>
          <a:blip r:embed="rId3">
            <a:alphaModFix/>
          </a:blip>
          <a:stretch>
            <a:fillRect/>
          </a:stretch>
        </p:blipFill>
        <p:spPr>
          <a:xfrm>
            <a:off x="190975" y="1530700"/>
            <a:ext cx="8557076" cy="2706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pic>
        <p:nvPicPr>
          <p:cNvPr id="141" name="Google Shape;141;p25"/>
          <p:cNvPicPr preferRelativeResize="0"/>
          <p:nvPr/>
        </p:nvPicPr>
        <p:blipFill>
          <a:blip r:embed="rId3">
            <a:alphaModFix/>
          </a:blip>
          <a:stretch>
            <a:fillRect/>
          </a:stretch>
        </p:blipFill>
        <p:spPr>
          <a:xfrm>
            <a:off x="3806250" y="934200"/>
            <a:ext cx="5402600" cy="3038975"/>
          </a:xfrm>
          <a:prstGeom prst="rect">
            <a:avLst/>
          </a:prstGeom>
          <a:noFill/>
          <a:ln>
            <a:noFill/>
          </a:ln>
        </p:spPr>
      </p:pic>
      <p:sp>
        <p:nvSpPr>
          <p:cNvPr id="142" name="Google Shape;142;p25"/>
          <p:cNvSpPr txBox="1"/>
          <p:nvPr/>
        </p:nvSpPr>
        <p:spPr>
          <a:xfrm>
            <a:off x="81750" y="1093400"/>
            <a:ext cx="3724500" cy="12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3"/>
                </a:solidFill>
                <a:latin typeface="Proxima Nova"/>
                <a:ea typeface="Proxima Nova"/>
                <a:cs typeface="Proxima Nova"/>
                <a:sym typeface="Proxima Nova"/>
              </a:rPr>
              <a:t>-</a:t>
            </a:r>
            <a:r>
              <a:rPr lang="en" sz="1300">
                <a:solidFill>
                  <a:srgbClr val="222222"/>
                </a:solidFill>
                <a:highlight>
                  <a:srgbClr val="FFFFFF"/>
                </a:highlight>
                <a:latin typeface="Proxima Nova"/>
                <a:ea typeface="Proxima Nova"/>
                <a:cs typeface="Proxima Nova"/>
                <a:sym typeface="Proxima Nova"/>
              </a:rPr>
              <a:t>The AWS platform was launched in July 2002, but maybe you are just hearing of it now?</a:t>
            </a:r>
            <a:endParaRPr sz="1300">
              <a:solidFill>
                <a:srgbClr val="222222"/>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222222"/>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rPr lang="en" sz="1300">
                <a:solidFill>
                  <a:srgbClr val="222222"/>
                </a:solidFill>
                <a:highlight>
                  <a:srgbClr val="FFFFFF"/>
                </a:highlight>
                <a:latin typeface="Proxima Nova"/>
                <a:ea typeface="Proxima Nova"/>
                <a:cs typeface="Proxima Nova"/>
                <a:sym typeface="Proxima Nova"/>
              </a:rPr>
              <a:t>-Do you like Netflix?</a:t>
            </a:r>
            <a:endParaRPr sz="1300">
              <a:solidFill>
                <a:srgbClr val="222222"/>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222222"/>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rPr lang="en" sz="1300">
                <a:solidFill>
                  <a:srgbClr val="222222"/>
                </a:solidFill>
                <a:highlight>
                  <a:srgbClr val="FFFFFF"/>
                </a:highlight>
                <a:latin typeface="Proxima Nova"/>
                <a:ea typeface="Proxima Nova"/>
                <a:cs typeface="Proxima Nova"/>
                <a:sym typeface="Proxima Nova"/>
              </a:rPr>
              <a:t>- In regards to Security, the CIA offered 600 Million dollars to Amazon to create VPC’s and host private network’s for their data in July 2014.</a:t>
            </a:r>
            <a:endParaRPr sz="1300">
              <a:solidFill>
                <a:srgbClr val="222222"/>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222222"/>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rPr lang="en" sz="1300">
                <a:solidFill>
                  <a:srgbClr val="222222"/>
                </a:solidFill>
                <a:highlight>
                  <a:srgbClr val="FFFFFF"/>
                </a:highlight>
                <a:latin typeface="Proxima Nova"/>
                <a:ea typeface="Proxima Nova"/>
                <a:cs typeface="Proxima Nova"/>
                <a:sym typeface="Proxima Nova"/>
              </a:rPr>
              <a:t>- As of 2017, AWS owns a dominant 34% of all cloud (IaaS, PaaS) while the next three competitors Microsoft, Google, and IBM have 11%, 8%, 6% respectively according to Synergy Group</a:t>
            </a:r>
            <a:endParaRPr sz="1300">
              <a:solidFill>
                <a:srgbClr val="222222"/>
              </a:solidFill>
              <a:highlight>
                <a:srgbClr val="FFFFFF"/>
              </a:highlight>
              <a:latin typeface="Proxima Nova"/>
              <a:ea typeface="Proxima Nova"/>
              <a:cs typeface="Proxima Nova"/>
              <a:sym typeface="Proxima Nova"/>
            </a:endParaRPr>
          </a:p>
        </p:txBody>
      </p:sp>
      <p:sp>
        <p:nvSpPr>
          <p:cNvPr id="143" name="Google Shape;143;p25"/>
          <p:cNvSpPr txBox="1"/>
          <p:nvPr/>
        </p:nvSpPr>
        <p:spPr>
          <a:xfrm>
            <a:off x="251425" y="183200"/>
            <a:ext cx="42177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3"/>
                </a:solidFill>
                <a:latin typeface="Alfa Slab One"/>
                <a:ea typeface="Alfa Slab One"/>
                <a:cs typeface="Alfa Slab One"/>
                <a:sym typeface="Alfa Slab One"/>
              </a:rPr>
              <a:t>So, what’s the big deal with AWS?</a:t>
            </a:r>
            <a:endParaRPr sz="2400">
              <a:solidFill>
                <a:schemeClr val="accent3"/>
              </a:solidFill>
              <a:latin typeface="Alfa Slab One"/>
              <a:ea typeface="Alfa Slab One"/>
              <a:cs typeface="Alfa Slab One"/>
              <a:sym typeface="Alfa Slab On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149" name="Google Shape;149;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0" name="Google Shape;150;p26"/>
          <p:cNvPicPr preferRelativeResize="0"/>
          <p:nvPr/>
        </p:nvPicPr>
        <p:blipFill>
          <a:blip r:embed="rId3">
            <a:alphaModFix/>
          </a:blip>
          <a:stretch>
            <a:fillRect/>
          </a:stretch>
        </p:blipFill>
        <p:spPr>
          <a:xfrm>
            <a:off x="2749300" y="1504122"/>
            <a:ext cx="2795400" cy="2795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146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AWS MANAGEMENT CONSOLE</a:t>
            </a:r>
            <a:endParaRPr/>
          </a:p>
        </p:txBody>
      </p:sp>
      <p:sp>
        <p:nvSpPr>
          <p:cNvPr id="156" name="Google Shape;156;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7" name="Google Shape;157;p27"/>
          <p:cNvPicPr preferRelativeResize="0"/>
          <p:nvPr/>
        </p:nvPicPr>
        <p:blipFill>
          <a:blip r:embed="rId3">
            <a:alphaModFix/>
          </a:blip>
          <a:stretch>
            <a:fillRect/>
          </a:stretch>
        </p:blipFill>
        <p:spPr>
          <a:xfrm>
            <a:off x="940700" y="864362"/>
            <a:ext cx="7098000" cy="3992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Pentest Lab with EC2 Instances</a:t>
            </a:r>
            <a:endParaRPr/>
          </a:p>
        </p:txBody>
      </p:sp>
      <p:pic>
        <p:nvPicPr>
          <p:cNvPr id="163" name="Google Shape;163;p28"/>
          <p:cNvPicPr preferRelativeResize="0"/>
          <p:nvPr/>
        </p:nvPicPr>
        <p:blipFill>
          <a:blip r:embed="rId3">
            <a:alphaModFix/>
          </a:blip>
          <a:stretch>
            <a:fillRect/>
          </a:stretch>
        </p:blipFill>
        <p:spPr>
          <a:xfrm>
            <a:off x="570350" y="1362475"/>
            <a:ext cx="3071225" cy="3071225"/>
          </a:xfrm>
          <a:prstGeom prst="rect">
            <a:avLst/>
          </a:prstGeom>
          <a:noFill/>
          <a:ln>
            <a:noFill/>
          </a:ln>
        </p:spPr>
      </p:pic>
      <p:sp>
        <p:nvSpPr>
          <p:cNvPr id="164" name="Google Shape;164;p28"/>
          <p:cNvSpPr txBox="1"/>
          <p:nvPr/>
        </p:nvSpPr>
        <p:spPr>
          <a:xfrm>
            <a:off x="3939950" y="2571750"/>
            <a:ext cx="822900" cy="8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VS</a:t>
            </a:r>
            <a:endParaRPr sz="3600"/>
          </a:p>
        </p:txBody>
      </p:sp>
      <p:pic>
        <p:nvPicPr>
          <p:cNvPr id="165" name="Google Shape;165;p28"/>
          <p:cNvPicPr preferRelativeResize="0"/>
          <p:nvPr/>
        </p:nvPicPr>
        <p:blipFill>
          <a:blip r:embed="rId4">
            <a:alphaModFix/>
          </a:blip>
          <a:stretch>
            <a:fillRect/>
          </a:stretch>
        </p:blipFill>
        <p:spPr>
          <a:xfrm>
            <a:off x="5121000" y="1653625"/>
            <a:ext cx="2857500" cy="2276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362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IAM (Work-Place Scenario)</a:t>
            </a:r>
            <a:endParaRPr/>
          </a:p>
        </p:txBody>
      </p:sp>
      <p:pic>
        <p:nvPicPr>
          <p:cNvPr id="171" name="Google Shape;171;p29"/>
          <p:cNvPicPr preferRelativeResize="0"/>
          <p:nvPr/>
        </p:nvPicPr>
        <p:blipFill>
          <a:blip r:embed="rId3">
            <a:alphaModFix/>
          </a:blip>
          <a:stretch>
            <a:fillRect/>
          </a:stretch>
        </p:blipFill>
        <p:spPr>
          <a:xfrm>
            <a:off x="1358625" y="1111322"/>
            <a:ext cx="5852550" cy="3884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AWS GuardDuty</a:t>
            </a:r>
            <a:endParaRPr/>
          </a:p>
        </p:txBody>
      </p:sp>
      <p:pic>
        <p:nvPicPr>
          <p:cNvPr id="177" name="Google Shape;177;p30"/>
          <p:cNvPicPr preferRelativeResize="0"/>
          <p:nvPr/>
        </p:nvPicPr>
        <p:blipFill>
          <a:blip r:embed="rId3">
            <a:alphaModFix/>
          </a:blip>
          <a:stretch>
            <a:fillRect/>
          </a:stretch>
        </p:blipFill>
        <p:spPr>
          <a:xfrm>
            <a:off x="1057675" y="1407125"/>
            <a:ext cx="6122650" cy="3390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AWS CloudTrail</a:t>
            </a:r>
            <a:endParaRPr/>
          </a:p>
        </p:txBody>
      </p:sp>
      <p:pic>
        <p:nvPicPr>
          <p:cNvPr id="183" name="Google Shape;183;p31"/>
          <p:cNvPicPr preferRelativeResize="0"/>
          <p:nvPr/>
        </p:nvPicPr>
        <p:blipFill>
          <a:blip r:embed="rId3">
            <a:alphaModFix/>
          </a:blip>
          <a:stretch>
            <a:fillRect/>
          </a:stretch>
        </p:blipFill>
        <p:spPr>
          <a:xfrm>
            <a:off x="925825" y="1152475"/>
            <a:ext cx="7098025" cy="3549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64" name="Google Shape;64;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Word of the Week</a:t>
            </a:r>
            <a:endParaRPr/>
          </a:p>
          <a:p>
            <a:pPr indent="-342900" lvl="0" marL="457200" rtl="0" algn="l">
              <a:spcBef>
                <a:spcPts val="0"/>
              </a:spcBef>
              <a:spcAft>
                <a:spcPts val="0"/>
              </a:spcAft>
              <a:buSzPts val="1800"/>
              <a:buChar char="-"/>
            </a:pPr>
            <a:r>
              <a:rPr lang="en"/>
              <a:t>What is the “Cloud”?</a:t>
            </a:r>
            <a:endParaRPr/>
          </a:p>
          <a:p>
            <a:pPr indent="-342900" lvl="0" marL="457200" rtl="0" algn="l">
              <a:spcBef>
                <a:spcPts val="0"/>
              </a:spcBef>
              <a:spcAft>
                <a:spcPts val="0"/>
              </a:spcAft>
              <a:buSzPts val="1800"/>
              <a:buChar char="-"/>
            </a:pPr>
            <a:r>
              <a:rPr lang="en"/>
              <a:t>Types of cloud services and cloud providers?</a:t>
            </a:r>
            <a:endParaRPr/>
          </a:p>
          <a:p>
            <a:pPr indent="-342900" lvl="0" marL="457200" rtl="0" algn="l">
              <a:spcBef>
                <a:spcPts val="0"/>
              </a:spcBef>
              <a:spcAft>
                <a:spcPts val="0"/>
              </a:spcAft>
              <a:buSzPts val="1800"/>
              <a:buChar char="-"/>
            </a:pPr>
            <a:r>
              <a:rPr lang="en"/>
              <a:t>AWS</a:t>
            </a:r>
            <a:endParaRPr/>
          </a:p>
          <a:p>
            <a:pPr indent="-342900" lvl="0" marL="457200" rtl="0" algn="l">
              <a:spcBef>
                <a:spcPts val="0"/>
              </a:spcBef>
              <a:spcAft>
                <a:spcPts val="0"/>
              </a:spcAft>
              <a:buSzPts val="1800"/>
              <a:buChar char="-"/>
            </a:pPr>
            <a:r>
              <a:rPr lang="en"/>
              <a:t>Open up AWS, and go to the </a:t>
            </a:r>
            <a:r>
              <a:rPr lang="en"/>
              <a:t>management</a:t>
            </a:r>
            <a:r>
              <a:rPr lang="en"/>
              <a:t> console</a:t>
            </a:r>
            <a:endParaRPr/>
          </a:p>
          <a:p>
            <a:pPr indent="-342900" lvl="0" marL="457200" rtl="0" algn="l">
              <a:spcBef>
                <a:spcPts val="0"/>
              </a:spcBef>
              <a:spcAft>
                <a:spcPts val="0"/>
              </a:spcAft>
              <a:buSzPts val="1800"/>
              <a:buChar char="-"/>
            </a:pPr>
            <a:r>
              <a:rPr lang="en"/>
              <a:t>Creating the virtual pentest lab with Kali and *Ubuntu.</a:t>
            </a:r>
            <a:endParaRPr/>
          </a:p>
          <a:p>
            <a:pPr indent="-342900" lvl="0" marL="457200" rtl="0" algn="l">
              <a:spcBef>
                <a:spcPts val="0"/>
              </a:spcBef>
              <a:spcAft>
                <a:spcPts val="0"/>
              </a:spcAft>
              <a:buSzPts val="1800"/>
              <a:buChar char="-"/>
            </a:pPr>
            <a:r>
              <a:rPr lang="en"/>
              <a:t>Messing with IAM and creating a real life example “datajanitor”</a:t>
            </a:r>
            <a:endParaRPr/>
          </a:p>
          <a:p>
            <a:pPr indent="-342900" lvl="0" marL="457200" rtl="0" algn="l">
              <a:spcBef>
                <a:spcPts val="0"/>
              </a:spcBef>
              <a:spcAft>
                <a:spcPts val="0"/>
              </a:spcAft>
              <a:buSzPts val="1800"/>
              <a:buChar char="-"/>
            </a:pPr>
            <a:r>
              <a:rPr lang="en"/>
              <a:t>Looking at AWS GuardDuty</a:t>
            </a:r>
            <a:endParaRPr/>
          </a:p>
          <a:p>
            <a:pPr indent="-342900" lvl="0" marL="457200" rtl="0" algn="l">
              <a:spcBef>
                <a:spcPts val="0"/>
              </a:spcBef>
              <a:spcAft>
                <a:spcPts val="0"/>
              </a:spcAft>
              <a:buSzPts val="1800"/>
              <a:buChar char="-"/>
            </a:pPr>
            <a:r>
              <a:rPr lang="en"/>
              <a:t>Reading CloudTrail</a:t>
            </a:r>
            <a:endParaRPr/>
          </a:p>
          <a:p>
            <a:pPr indent="-342900" lvl="0" marL="457200" rtl="0" algn="l">
              <a:spcBef>
                <a:spcPts val="0"/>
              </a:spcBef>
              <a:spcAft>
                <a:spcPts val="0"/>
              </a:spcAft>
              <a:buSzPts val="1800"/>
              <a:buChar char="-"/>
            </a:pPr>
            <a:r>
              <a:rPr lang="en"/>
              <a:t>Closing thoughts</a:t>
            </a:r>
            <a:endParaRPr/>
          </a:p>
        </p:txBody>
      </p:sp>
      <p:pic>
        <p:nvPicPr>
          <p:cNvPr id="65" name="Google Shape;65;p14"/>
          <p:cNvPicPr preferRelativeResize="0"/>
          <p:nvPr/>
        </p:nvPicPr>
        <p:blipFill>
          <a:blip r:embed="rId3">
            <a:alphaModFix/>
          </a:blip>
          <a:stretch>
            <a:fillRect/>
          </a:stretch>
        </p:blipFill>
        <p:spPr>
          <a:xfrm>
            <a:off x="6318326" y="327125"/>
            <a:ext cx="2320375" cy="13887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did we cover?</a:t>
            </a:r>
            <a:endParaRPr/>
          </a:p>
        </p:txBody>
      </p:sp>
      <p:sp>
        <p:nvSpPr>
          <p:cNvPr id="189" name="Google Shape;189;p32"/>
          <p:cNvSpPr txBox="1"/>
          <p:nvPr>
            <p:ph idx="1" type="body"/>
          </p:nvPr>
        </p:nvSpPr>
        <p:spPr>
          <a:xfrm>
            <a:off x="311700" y="1152475"/>
            <a:ext cx="7146300" cy="29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Amazon EC2 (Launching AMI’s and Working with Security Groups, Creating a virtual penetration testing lab utilizing Kali Linux AMI &amp; Ubuntu Custom AMI, Explaining Key Pairs) </a:t>
            </a:r>
            <a:endParaRPr/>
          </a:p>
          <a:p>
            <a:pPr indent="0" lvl="0" marL="0" rtl="0" algn="l">
              <a:spcBef>
                <a:spcPts val="1600"/>
              </a:spcBef>
              <a:spcAft>
                <a:spcPts val="0"/>
              </a:spcAft>
              <a:buNone/>
            </a:pPr>
            <a:r>
              <a:rPr lang="en"/>
              <a:t>❖ IAM (Creating Policies, Users, Groups, Logging in with Alias/Link) </a:t>
            </a:r>
            <a:endParaRPr/>
          </a:p>
          <a:p>
            <a:pPr indent="0" lvl="0" marL="0" rtl="0" algn="l">
              <a:spcBef>
                <a:spcPts val="1600"/>
              </a:spcBef>
              <a:spcAft>
                <a:spcPts val="0"/>
              </a:spcAft>
              <a:buNone/>
            </a:pPr>
            <a:r>
              <a:rPr lang="en"/>
              <a:t>❖ Amazon GuardDuty (Analyzing Sample Entries, Severity rating and understanding metadata of threats) </a:t>
            </a:r>
            <a:endParaRPr/>
          </a:p>
          <a:p>
            <a:pPr indent="0" lvl="0" marL="0" rtl="0" algn="l">
              <a:spcBef>
                <a:spcPts val="1600"/>
              </a:spcBef>
              <a:spcAft>
                <a:spcPts val="0"/>
              </a:spcAft>
              <a:buNone/>
            </a:pPr>
            <a:r>
              <a:rPr lang="en"/>
              <a:t>❖ CloudTrail (Auditing and analyzing logs) </a:t>
            </a:r>
            <a:endParaRPr/>
          </a:p>
          <a:p>
            <a:pPr indent="0" lvl="0" marL="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3"/>
                </a:solidFill>
                <a:latin typeface="Alfa Slab One"/>
                <a:ea typeface="Alfa Slab One"/>
                <a:cs typeface="Alfa Slab One"/>
                <a:sym typeface="Alfa Slab One"/>
              </a:rPr>
              <a:t>Cya Next week!</a:t>
            </a:r>
            <a:endParaRPr sz="3000">
              <a:solidFill>
                <a:schemeClr val="accent3"/>
              </a:solidFill>
              <a:latin typeface="Alfa Slab One"/>
              <a:ea typeface="Alfa Slab One"/>
              <a:cs typeface="Alfa Slab One"/>
              <a:sym typeface="Alfa Slab One"/>
            </a:endParaRPr>
          </a:p>
        </p:txBody>
      </p:sp>
      <p:sp>
        <p:nvSpPr>
          <p:cNvPr id="195" name="Google Shape;195;p33"/>
          <p:cNvSpPr txBox="1"/>
          <p:nvPr/>
        </p:nvSpPr>
        <p:spPr>
          <a:xfrm>
            <a:off x="369000" y="1159625"/>
            <a:ext cx="2811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595959"/>
                </a:solidFill>
              </a:rPr>
              <a:t>Thank you for participating in our workshops</a:t>
            </a:r>
            <a:endParaRPr b="1" sz="1800">
              <a:solidFill>
                <a:srgbClr val="595959"/>
              </a:solidFill>
            </a:endParaRPr>
          </a:p>
          <a:p>
            <a:pPr indent="0" lvl="0" marL="0" rtl="0" algn="l">
              <a:lnSpc>
                <a:spcPct val="115000"/>
              </a:lnSpc>
              <a:spcBef>
                <a:spcPts val="1600"/>
              </a:spcBef>
              <a:spcAft>
                <a:spcPts val="0"/>
              </a:spcAft>
              <a:buNone/>
            </a:pPr>
            <a:r>
              <a:rPr lang="en">
                <a:solidFill>
                  <a:srgbClr val="595959"/>
                </a:solidFill>
              </a:rPr>
              <a:t>Follow us on Twitter? Add on myInvolvement?</a:t>
            </a:r>
            <a:endParaRPr>
              <a:solidFill>
                <a:srgbClr val="595959"/>
              </a:solidFill>
            </a:endParaRPr>
          </a:p>
          <a:p>
            <a:pPr indent="0" lvl="0" marL="0" rtl="0" algn="l">
              <a:lnSpc>
                <a:spcPct val="115000"/>
              </a:lnSpc>
              <a:spcBef>
                <a:spcPts val="1600"/>
              </a:spcBef>
              <a:spcAft>
                <a:spcPts val="1600"/>
              </a:spcAft>
              <a:buNone/>
            </a:pPr>
            <a:r>
              <a:rPr lang="en">
                <a:solidFill>
                  <a:srgbClr val="595959"/>
                </a:solidFill>
              </a:rPr>
              <a:t>Join our Discord Group?</a:t>
            </a:r>
            <a:endParaRPr>
              <a:solidFill>
                <a:srgbClr val="595959"/>
              </a:solidFill>
            </a:endParaRPr>
          </a:p>
        </p:txBody>
      </p:sp>
      <p:sp>
        <p:nvSpPr>
          <p:cNvPr id="196" name="Google Shape;196;p33"/>
          <p:cNvSpPr txBox="1"/>
          <p:nvPr/>
        </p:nvSpPr>
        <p:spPr>
          <a:xfrm>
            <a:off x="5793650" y="2188588"/>
            <a:ext cx="3263700" cy="96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b="1" sz="1800">
              <a:solidFill>
                <a:srgbClr val="595959"/>
              </a:solidFill>
            </a:endParaRPr>
          </a:p>
        </p:txBody>
      </p:sp>
      <p:sp>
        <p:nvSpPr>
          <p:cNvPr id="197" name="Google Shape;197;p33"/>
          <p:cNvSpPr txBox="1"/>
          <p:nvPr/>
        </p:nvSpPr>
        <p:spPr>
          <a:xfrm>
            <a:off x="6902825" y="1241925"/>
            <a:ext cx="2006100" cy="96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200">
              <a:solidFill>
                <a:srgbClr val="595959"/>
              </a:solidFill>
            </a:endParaRPr>
          </a:p>
        </p:txBody>
      </p:sp>
      <p:pic>
        <p:nvPicPr>
          <p:cNvPr id="198" name="Google Shape;198;p33"/>
          <p:cNvPicPr preferRelativeResize="0"/>
          <p:nvPr/>
        </p:nvPicPr>
        <p:blipFill>
          <a:blip r:embed="rId3">
            <a:alphaModFix/>
          </a:blip>
          <a:stretch>
            <a:fillRect/>
          </a:stretch>
        </p:blipFill>
        <p:spPr>
          <a:xfrm>
            <a:off x="4120300" y="1826713"/>
            <a:ext cx="1329953" cy="1329975"/>
          </a:xfrm>
          <a:prstGeom prst="rect">
            <a:avLst/>
          </a:prstGeom>
          <a:noFill/>
          <a:ln>
            <a:noFill/>
          </a:ln>
        </p:spPr>
      </p:pic>
      <p:pic>
        <p:nvPicPr>
          <p:cNvPr id="199" name="Google Shape;199;p33"/>
          <p:cNvPicPr preferRelativeResize="0"/>
          <p:nvPr/>
        </p:nvPicPr>
        <p:blipFill>
          <a:blip r:embed="rId4">
            <a:alphaModFix/>
          </a:blip>
          <a:stretch>
            <a:fillRect/>
          </a:stretch>
        </p:blipFill>
        <p:spPr>
          <a:xfrm>
            <a:off x="369000" y="3635875"/>
            <a:ext cx="1149701" cy="1149701"/>
          </a:xfrm>
          <a:prstGeom prst="rect">
            <a:avLst/>
          </a:prstGeom>
          <a:noFill/>
          <a:ln>
            <a:noFill/>
          </a:ln>
        </p:spPr>
      </p:pic>
      <p:sp>
        <p:nvSpPr>
          <p:cNvPr id="200" name="Google Shape;200;p33"/>
          <p:cNvSpPr txBox="1"/>
          <p:nvPr/>
        </p:nvSpPr>
        <p:spPr>
          <a:xfrm>
            <a:off x="5740500" y="1959700"/>
            <a:ext cx="2930100" cy="96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800">
                <a:solidFill>
                  <a:srgbClr val="595959"/>
                </a:solidFill>
              </a:rPr>
              <a:t>End of the semester Pizza Party, 3:00pm Next Friday (12/7)</a:t>
            </a:r>
            <a:endParaRPr sz="1800">
              <a:solidFill>
                <a:srgbClr val="595959"/>
              </a:solidFill>
            </a:endParaRPr>
          </a:p>
          <a:p>
            <a:pPr indent="0" lvl="0" marL="0" rtl="0" algn="l">
              <a:lnSpc>
                <a:spcPct val="115000"/>
              </a:lnSpc>
              <a:spcBef>
                <a:spcPts val="1600"/>
              </a:spcBef>
              <a:spcAft>
                <a:spcPts val="1600"/>
              </a:spcAft>
              <a:buClr>
                <a:srgbClr val="000000"/>
              </a:buClr>
              <a:buSzPts val="1100"/>
              <a:buFont typeface="Arial"/>
              <a:buNone/>
            </a:pPr>
            <a:r>
              <a:t/>
            </a:r>
            <a:endParaRPr/>
          </a:p>
        </p:txBody>
      </p:sp>
      <p:pic>
        <p:nvPicPr>
          <p:cNvPr id="201" name="Google Shape;201;p33"/>
          <p:cNvPicPr preferRelativeResize="0"/>
          <p:nvPr/>
        </p:nvPicPr>
        <p:blipFill>
          <a:blip r:embed="rId5">
            <a:alphaModFix/>
          </a:blip>
          <a:stretch>
            <a:fillRect/>
          </a:stretch>
        </p:blipFill>
        <p:spPr>
          <a:xfrm>
            <a:off x="1697775" y="3660046"/>
            <a:ext cx="1149700" cy="11013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of the Week</a:t>
            </a:r>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Body Area Network</a:t>
            </a:r>
            <a:endParaRPr b="1">
              <a:solidFill>
                <a:srgbClr val="000000"/>
              </a:solidFill>
            </a:endParaRPr>
          </a:p>
          <a:p>
            <a:pPr indent="0" lvl="0" marL="0" rtl="0" algn="l">
              <a:spcBef>
                <a:spcPts val="1600"/>
              </a:spcBef>
              <a:spcAft>
                <a:spcPts val="1600"/>
              </a:spcAft>
              <a:buNone/>
            </a:pPr>
            <a:r>
              <a:rPr lang="en" sz="2400">
                <a:solidFill>
                  <a:srgbClr val="000000"/>
                </a:solidFill>
                <a:highlight>
                  <a:srgbClr val="FFFFFF"/>
                </a:highlight>
                <a:latin typeface="Arial"/>
                <a:ea typeface="Arial"/>
                <a:cs typeface="Arial"/>
                <a:sym typeface="Arial"/>
              </a:rPr>
              <a:t>A body area network (BAN) is the interconnection of multiple computing devices worn on, affixed to or implanted  in a person’s body. A BAN typically includes a </a:t>
            </a:r>
            <a:r>
              <a:rPr lang="en" sz="2400" u="sng">
                <a:solidFill>
                  <a:srgbClr val="000000"/>
                </a:solidFill>
                <a:highlight>
                  <a:srgbClr val="FFFFFF"/>
                </a:highlight>
                <a:latin typeface="Arial"/>
                <a:ea typeface="Arial"/>
                <a:cs typeface="Arial"/>
                <a:sym typeface="Arial"/>
                <a:hlinkClick r:id="rId3"/>
              </a:rPr>
              <a:t>smartphone</a:t>
            </a:r>
            <a:r>
              <a:rPr lang="en" sz="2400">
                <a:solidFill>
                  <a:srgbClr val="000000"/>
                </a:solidFill>
                <a:highlight>
                  <a:srgbClr val="FFFFFF"/>
                </a:highlight>
                <a:latin typeface="Arial"/>
                <a:ea typeface="Arial"/>
                <a:cs typeface="Arial"/>
                <a:sym typeface="Arial"/>
              </a:rPr>
              <a:t> in a pocket or bag that serves as a mobile data hub, acquiring user data and transmitting it to a remote database or other system.</a:t>
            </a:r>
            <a:endParaRPr sz="24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pic>
        <p:nvPicPr>
          <p:cNvPr id="76" name="Google Shape;76;p16"/>
          <p:cNvPicPr preferRelativeResize="0"/>
          <p:nvPr/>
        </p:nvPicPr>
        <p:blipFill>
          <a:blip r:embed="rId3">
            <a:alphaModFix/>
          </a:blip>
          <a:stretch>
            <a:fillRect/>
          </a:stretch>
        </p:blipFill>
        <p:spPr>
          <a:xfrm>
            <a:off x="946400" y="714050"/>
            <a:ext cx="7108326" cy="3988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“Cloud”</a:t>
            </a:r>
            <a:endParaRPr/>
          </a:p>
        </p:txBody>
      </p:sp>
      <p:sp>
        <p:nvSpPr>
          <p:cNvPr id="82" name="Google Shape;82;p17"/>
          <p:cNvSpPr txBox="1"/>
          <p:nvPr>
            <p:ph idx="1" type="body"/>
          </p:nvPr>
        </p:nvSpPr>
        <p:spPr>
          <a:xfrm>
            <a:off x="169800" y="850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00"/>
              </a:solidFill>
              <a:highlight>
                <a:srgbClr val="FFFFFF"/>
              </a:highlight>
              <a:latin typeface="Roboto"/>
              <a:ea typeface="Roboto"/>
              <a:cs typeface="Roboto"/>
              <a:sym typeface="Roboto"/>
            </a:endParaRPr>
          </a:p>
          <a:p>
            <a:pPr indent="0" lvl="0" marL="0" rtl="0" algn="l">
              <a:spcBef>
                <a:spcPts val="1600"/>
              </a:spcBef>
              <a:spcAft>
                <a:spcPts val="0"/>
              </a:spcAft>
              <a:buNone/>
            </a:pPr>
            <a:r>
              <a:t/>
            </a:r>
            <a:endParaRPr>
              <a:solidFill>
                <a:srgbClr val="000000"/>
              </a:solidFill>
              <a:highlight>
                <a:srgbClr val="FFFFFF"/>
              </a:highlight>
              <a:latin typeface="Roboto"/>
              <a:ea typeface="Roboto"/>
              <a:cs typeface="Roboto"/>
              <a:sym typeface="Roboto"/>
            </a:endParaRPr>
          </a:p>
          <a:p>
            <a:pPr indent="0" lvl="0" marL="0" rtl="0" algn="l">
              <a:spcBef>
                <a:spcPts val="1600"/>
              </a:spcBef>
              <a:spcAft>
                <a:spcPts val="1600"/>
              </a:spcAft>
              <a:buNone/>
            </a:pPr>
            <a:r>
              <a:rPr lang="en">
                <a:solidFill>
                  <a:srgbClr val="000000"/>
                </a:solidFill>
                <a:highlight>
                  <a:srgbClr val="FFFFFF"/>
                </a:highlight>
                <a:latin typeface="Arial"/>
                <a:ea typeface="Arial"/>
                <a:cs typeface="Arial"/>
                <a:sym typeface="Arial"/>
              </a:rPr>
              <a:t>Cloud computing is taking services (</a:t>
            </a:r>
            <a:r>
              <a:rPr i="1" lang="en">
                <a:solidFill>
                  <a:srgbClr val="000000"/>
                </a:solidFill>
                <a:highlight>
                  <a:srgbClr val="FFFFFF"/>
                </a:highlight>
                <a:latin typeface="Arial"/>
                <a:ea typeface="Arial"/>
                <a:cs typeface="Arial"/>
                <a:sym typeface="Arial"/>
              </a:rPr>
              <a:t>"</a:t>
            </a:r>
            <a:r>
              <a:rPr i="1" lang="en" u="sng">
                <a:solidFill>
                  <a:srgbClr val="000000"/>
                </a:solidFill>
                <a:highlight>
                  <a:srgbClr val="FFFFFF"/>
                </a:highlight>
                <a:latin typeface="Arial"/>
                <a:ea typeface="Arial"/>
                <a:cs typeface="Arial"/>
                <a:sym typeface="Arial"/>
                <a:hlinkClick r:id="rId3"/>
              </a:rPr>
              <a:t>cloud services</a:t>
            </a:r>
            <a:r>
              <a:rPr i="1" lang="en">
                <a:solidFill>
                  <a:srgbClr val="000000"/>
                </a:solidFill>
                <a:highlight>
                  <a:srgbClr val="FFFFFF"/>
                </a:highlight>
                <a:latin typeface="Arial"/>
                <a:ea typeface="Arial"/>
                <a:cs typeface="Arial"/>
                <a:sym typeface="Arial"/>
              </a:rPr>
              <a:t>"</a:t>
            </a:r>
            <a:r>
              <a:rPr lang="en">
                <a:solidFill>
                  <a:srgbClr val="000000"/>
                </a:solidFill>
                <a:highlight>
                  <a:srgbClr val="FFFFFF"/>
                </a:highlight>
                <a:latin typeface="Arial"/>
                <a:ea typeface="Arial"/>
                <a:cs typeface="Arial"/>
                <a:sym typeface="Arial"/>
              </a:rPr>
              <a:t>) and moving them outside an organization's firewall. Applications, storage and other services are accessed via the Web. The services are delivered and used over the Internet and are paid for by the </a:t>
            </a:r>
            <a:r>
              <a:rPr lang="en" u="sng">
                <a:solidFill>
                  <a:srgbClr val="000000"/>
                </a:solidFill>
                <a:highlight>
                  <a:srgbClr val="FFFFFF"/>
                </a:highlight>
                <a:latin typeface="Arial"/>
                <a:ea typeface="Arial"/>
                <a:cs typeface="Arial"/>
                <a:sym typeface="Arial"/>
                <a:hlinkClick r:id="rId4"/>
              </a:rPr>
              <a:t>cloud</a:t>
            </a:r>
            <a:r>
              <a:rPr lang="en">
                <a:solidFill>
                  <a:srgbClr val="000000"/>
                </a:solidFill>
                <a:highlight>
                  <a:srgbClr val="FFFFFF"/>
                </a:highlight>
                <a:latin typeface="Arial"/>
                <a:ea typeface="Arial"/>
                <a:cs typeface="Arial"/>
                <a:sym typeface="Arial"/>
              </a:rPr>
              <a:t> customer on an as-needed or pay-per-use business model.</a:t>
            </a:r>
            <a:endParaRPr>
              <a:solidFill>
                <a:srgbClr val="000000"/>
              </a:solidFill>
              <a:highlight>
                <a:srgbClr val="FFFFFF"/>
              </a:highlight>
              <a:latin typeface="Roboto"/>
              <a:ea typeface="Roboto"/>
              <a:cs typeface="Roboto"/>
              <a:sym typeface="Roboto"/>
            </a:endParaRPr>
          </a:p>
        </p:txBody>
      </p:sp>
      <p:pic>
        <p:nvPicPr>
          <p:cNvPr id="83" name="Google Shape;83;p17"/>
          <p:cNvPicPr preferRelativeResize="0"/>
          <p:nvPr/>
        </p:nvPicPr>
        <p:blipFill>
          <a:blip r:embed="rId5">
            <a:alphaModFix/>
          </a:blip>
          <a:stretch>
            <a:fillRect/>
          </a:stretch>
        </p:blipFill>
        <p:spPr>
          <a:xfrm>
            <a:off x="2951800" y="2571750"/>
            <a:ext cx="2446750" cy="2446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txBox="1"/>
          <p:nvPr>
            <p:ph type="title"/>
          </p:nvPr>
        </p:nvSpPr>
        <p:spPr>
          <a:xfrm>
            <a:off x="805450" y="422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Cloud Services</a:t>
            </a:r>
            <a:endParaRPr/>
          </a:p>
        </p:txBody>
      </p:sp>
      <p:sp>
        <p:nvSpPr>
          <p:cNvPr id="89" name="Google Shape;89;p18"/>
          <p:cNvSpPr txBox="1"/>
          <p:nvPr>
            <p:ph idx="1" type="body"/>
          </p:nvPr>
        </p:nvSpPr>
        <p:spPr>
          <a:xfrm>
            <a:off x="2458600" y="4716250"/>
            <a:ext cx="668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0" name="Google Shape;90;p18"/>
          <p:cNvPicPr preferRelativeResize="0"/>
          <p:nvPr/>
        </p:nvPicPr>
        <p:blipFill>
          <a:blip r:embed="rId3">
            <a:alphaModFix/>
          </a:blip>
          <a:stretch>
            <a:fillRect/>
          </a:stretch>
        </p:blipFill>
        <p:spPr>
          <a:xfrm>
            <a:off x="2261225" y="1147175"/>
            <a:ext cx="3829427" cy="3416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Iaas (Hardware)</a:t>
            </a:r>
            <a:endParaRPr/>
          </a:p>
        </p:txBody>
      </p:sp>
      <p:pic>
        <p:nvPicPr>
          <p:cNvPr id="96" name="Google Shape;96;p19"/>
          <p:cNvPicPr preferRelativeResize="0"/>
          <p:nvPr/>
        </p:nvPicPr>
        <p:blipFill>
          <a:blip r:embed="rId3">
            <a:alphaModFix/>
          </a:blip>
          <a:stretch>
            <a:fillRect/>
          </a:stretch>
        </p:blipFill>
        <p:spPr>
          <a:xfrm>
            <a:off x="3302125" y="1489550"/>
            <a:ext cx="5575550" cy="3252675"/>
          </a:xfrm>
          <a:prstGeom prst="rect">
            <a:avLst/>
          </a:prstGeom>
          <a:noFill/>
          <a:ln>
            <a:noFill/>
          </a:ln>
        </p:spPr>
      </p:pic>
      <p:sp>
        <p:nvSpPr>
          <p:cNvPr id="97" name="Google Shape;97;p19"/>
          <p:cNvSpPr txBox="1"/>
          <p:nvPr/>
        </p:nvSpPr>
        <p:spPr>
          <a:xfrm>
            <a:off x="483500" y="1685000"/>
            <a:ext cx="2232300" cy="2777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latin typeface="Proxima Nova"/>
                <a:ea typeface="Proxima Nova"/>
                <a:cs typeface="Proxima Nova"/>
                <a:sym typeface="Proxima Nova"/>
              </a:rPr>
              <a:t>You’re base, the physical stuff.</a:t>
            </a:r>
            <a:endParaRPr sz="2400">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PaaS</a:t>
            </a:r>
            <a:endParaRPr/>
          </a:p>
        </p:txBody>
      </p:sp>
      <p:sp>
        <p:nvSpPr>
          <p:cNvPr id="103" name="Google Shape;103;p20"/>
          <p:cNvSpPr txBox="1"/>
          <p:nvPr>
            <p:ph idx="1" type="body"/>
          </p:nvPr>
        </p:nvSpPr>
        <p:spPr>
          <a:xfrm>
            <a:off x="-51450" y="15089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Geared towards Software Developers</a:t>
            </a:r>
            <a:endParaRPr>
              <a:solidFill>
                <a:srgbClr val="000000"/>
              </a:solidFill>
            </a:endParaRPr>
          </a:p>
          <a:p>
            <a:pPr indent="0" lvl="0" marL="0" rtl="0" algn="l">
              <a:spcBef>
                <a:spcPts val="1600"/>
              </a:spcBef>
              <a:spcAft>
                <a:spcPts val="0"/>
              </a:spcAft>
              <a:buNone/>
            </a:pPr>
            <a:r>
              <a:rPr lang="en">
                <a:solidFill>
                  <a:srgbClr val="000000"/>
                </a:solidFill>
              </a:rPr>
              <a:t>The application stack of the Infrastructure</a:t>
            </a:r>
            <a:endParaRPr>
              <a:solidFill>
                <a:srgbClr val="000000"/>
              </a:solidFill>
            </a:endParaRPr>
          </a:p>
          <a:p>
            <a:pPr indent="0" lvl="0" marL="0" rtl="0" algn="l">
              <a:spcBef>
                <a:spcPts val="1600"/>
              </a:spcBef>
              <a:spcAft>
                <a:spcPts val="0"/>
              </a:spcAft>
              <a:buNone/>
            </a:pPr>
            <a:r>
              <a:rPr lang="en">
                <a:solidFill>
                  <a:srgbClr val="000000"/>
                </a:solidFill>
              </a:rPr>
              <a:t>“Middleware”</a:t>
            </a:r>
            <a:endParaRPr>
              <a:solidFill>
                <a:srgbClr val="000000"/>
              </a:solidFill>
            </a:endParaRPr>
          </a:p>
          <a:p>
            <a:pPr indent="0" lvl="0" marL="0" rtl="0" algn="l">
              <a:spcBef>
                <a:spcPts val="1600"/>
              </a:spcBef>
              <a:spcAft>
                <a:spcPts val="1600"/>
              </a:spcAft>
              <a:buNone/>
            </a:pPr>
            <a:r>
              <a:rPr lang="en">
                <a:solidFill>
                  <a:srgbClr val="000000"/>
                </a:solidFill>
              </a:rPr>
              <a:t>A placeholder for your php or javascript.</a:t>
            </a:r>
            <a:endParaRPr>
              <a:solidFill>
                <a:srgbClr val="000000"/>
              </a:solidFill>
            </a:endParaRPr>
          </a:p>
        </p:txBody>
      </p:sp>
      <p:pic>
        <p:nvPicPr>
          <p:cNvPr id="104" name="Google Shape;104;p20"/>
          <p:cNvPicPr preferRelativeResize="0"/>
          <p:nvPr/>
        </p:nvPicPr>
        <p:blipFill>
          <a:blip r:embed="rId3">
            <a:alphaModFix/>
          </a:blip>
          <a:stretch>
            <a:fillRect/>
          </a:stretch>
        </p:blipFill>
        <p:spPr>
          <a:xfrm>
            <a:off x="4265300" y="1303235"/>
            <a:ext cx="4108325" cy="3114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SaaS </a:t>
            </a:r>
            <a:endParaRPr/>
          </a:p>
        </p:txBody>
      </p:sp>
      <p:sp>
        <p:nvSpPr>
          <p:cNvPr id="110" name="Google Shape;110;p21"/>
          <p:cNvSpPr txBox="1"/>
          <p:nvPr>
            <p:ph idx="1" type="body"/>
          </p:nvPr>
        </p:nvSpPr>
        <p:spPr>
          <a:xfrm>
            <a:off x="311700" y="1152475"/>
            <a:ext cx="419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For the End User (Customers)</a:t>
            </a:r>
            <a:endParaRPr>
              <a:solidFill>
                <a:srgbClr val="000000"/>
              </a:solidFill>
            </a:endParaRPr>
          </a:p>
          <a:p>
            <a:pPr indent="0" lvl="0" marL="0" rtl="0" algn="l">
              <a:spcBef>
                <a:spcPts val="1600"/>
              </a:spcBef>
              <a:spcAft>
                <a:spcPts val="0"/>
              </a:spcAft>
              <a:buNone/>
            </a:pPr>
            <a:r>
              <a:rPr lang="en">
                <a:solidFill>
                  <a:srgbClr val="000000"/>
                </a:solidFill>
              </a:rPr>
              <a:t>Google Docs..</a:t>
            </a:r>
            <a:endParaRPr>
              <a:solidFill>
                <a:srgbClr val="000000"/>
              </a:solidFill>
            </a:endParaRPr>
          </a:p>
          <a:p>
            <a:pPr indent="0" lvl="0" marL="0" rtl="0" algn="l">
              <a:spcBef>
                <a:spcPts val="1600"/>
              </a:spcBef>
              <a:spcAft>
                <a:spcPts val="0"/>
              </a:spcAft>
              <a:buNone/>
            </a:pPr>
            <a:r>
              <a:rPr lang="en">
                <a:solidFill>
                  <a:srgbClr val="000000"/>
                </a:solidFill>
              </a:rPr>
              <a:t>Application for you </a:t>
            </a:r>
            <a:r>
              <a:rPr lang="en">
                <a:solidFill>
                  <a:srgbClr val="000000"/>
                </a:solidFill>
              </a:rPr>
              <a:t>delivered</a:t>
            </a:r>
            <a:r>
              <a:rPr lang="en">
                <a:solidFill>
                  <a:srgbClr val="000000"/>
                </a:solidFill>
              </a:rPr>
              <a:t> over the internet.</a:t>
            </a:r>
            <a:endParaRPr>
              <a:solidFill>
                <a:srgbClr val="000000"/>
              </a:solidFill>
            </a:endParaRPr>
          </a:p>
          <a:p>
            <a:pPr indent="0" lvl="0" marL="0" rtl="0" algn="l">
              <a:spcBef>
                <a:spcPts val="1600"/>
              </a:spcBef>
              <a:spcAft>
                <a:spcPts val="0"/>
              </a:spcAft>
              <a:buNone/>
            </a:pPr>
            <a:r>
              <a:rPr lang="en">
                <a:solidFill>
                  <a:srgbClr val="000000"/>
                </a:solidFill>
              </a:rPr>
              <a:t>OS-agnostic, you can access it anywhere.</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111" name="Google Shape;111;p21"/>
          <p:cNvPicPr preferRelativeResize="0"/>
          <p:nvPr/>
        </p:nvPicPr>
        <p:blipFill>
          <a:blip r:embed="rId3">
            <a:alphaModFix/>
          </a:blip>
          <a:stretch>
            <a:fillRect/>
          </a:stretch>
        </p:blipFill>
        <p:spPr>
          <a:xfrm>
            <a:off x="3755313" y="1222375"/>
            <a:ext cx="5172075" cy="3276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